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6" r:id="rId2"/>
    <p:sldId id="257" r:id="rId3"/>
    <p:sldId id="258" r:id="rId4"/>
    <p:sldId id="259" r:id="rId5"/>
    <p:sldId id="260" r:id="rId6"/>
    <p:sldId id="261" r:id="rId7"/>
    <p:sldId id="263" r:id="rId8"/>
    <p:sldId id="267" r:id="rId9"/>
    <p:sldId id="264" r:id="rId10"/>
    <p:sldId id="265"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264BF8-0A3B-2C71-E7F3-69ACFFEBB1F9}" v="116" dt="2024-12-10T01:14:45.470"/>
    <p1510:client id="{C7B85342-ABE3-E045-93B0-EAA581E21C8C}" v="18" dt="2024-12-10T14:54:24.7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athwithbaddrawings.com/ultimate-tic-tac-toe/" TargetMode="External"/><Relationship Id="rId2" Type="http://schemas.openxmlformats.org/officeDocument/2006/relationships/hyperlink" Target="https://docs.python.org/3/library/tk.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www.teachingwithtlc.com/2011/02/valentines-tic-tac-toe-game.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courses.lumenlearning.com/wm-organizationalbehavior/chapter/creativity-in-decision-makin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descr="Metal tic-tac-toe game pieces">
            <a:extLst>
              <a:ext uri="{FF2B5EF4-FFF2-40B4-BE49-F238E27FC236}">
                <a16:creationId xmlns:a16="http://schemas.microsoft.com/office/drawing/2014/main" id="{9334DF02-C1AA-13E4-5DF9-48D2E7BBF6C6}"/>
              </a:ext>
            </a:extLst>
          </p:cNvPr>
          <p:cNvPicPr>
            <a:picLocks noChangeAspect="1"/>
          </p:cNvPicPr>
          <p:nvPr/>
        </p:nvPicPr>
        <p:blipFill>
          <a:blip r:embed="rId2">
            <a:alphaModFix amt="55000"/>
          </a:blip>
          <a:srcRect t="19211" b="5789"/>
          <a:stretch/>
        </p:blipFill>
        <p:spPr>
          <a:xfrm>
            <a:off x="20" y="-9107"/>
            <a:ext cx="12191980" cy="6858000"/>
          </a:xfrm>
          <a:prstGeom prst="rect">
            <a:avLst/>
          </a:prstGeom>
        </p:spPr>
      </p:pic>
      <p:sp>
        <p:nvSpPr>
          <p:cNvPr id="51" name="Arc 5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7BB8E299-00A3-C113-4865-327341204410}"/>
              </a:ext>
            </a:extLst>
          </p:cNvPr>
          <p:cNvSpPr>
            <a:spLocks noGrp="1"/>
          </p:cNvSpPr>
          <p:nvPr>
            <p:ph type="subTitle" idx="1"/>
          </p:nvPr>
        </p:nvSpPr>
        <p:spPr>
          <a:xfrm>
            <a:off x="2037741" y="2928828"/>
            <a:ext cx="8368707" cy="3412891"/>
          </a:xfrm>
        </p:spPr>
        <p:txBody>
          <a:bodyPr vert="horz" lIns="91440" tIns="45720" rIns="91440" bIns="45720" rtlCol="0" anchor="ctr">
            <a:normAutofit/>
          </a:bodyPr>
          <a:lstStyle/>
          <a:p>
            <a:pPr algn="l"/>
            <a:r>
              <a:rPr lang="en-US">
                <a:solidFill>
                  <a:srgbClr val="FFFFFF"/>
                </a:solidFill>
              </a:rPr>
              <a:t>                        </a:t>
            </a:r>
            <a:r>
              <a:rPr lang="en-US" sz="2800">
                <a:solidFill>
                  <a:srgbClr val="FFFFFF"/>
                </a:solidFill>
              </a:rPr>
              <a:t> Final Project for DSA/CIS 230/492/593</a:t>
            </a:r>
            <a:endParaRPr lang="en-US" sz="2800"/>
          </a:p>
          <a:p>
            <a:pPr algn="l"/>
            <a:r>
              <a:rPr lang="en-US">
                <a:solidFill>
                  <a:srgbClr val="FFFFFF"/>
                </a:solidFill>
              </a:rPr>
              <a:t>              </a:t>
            </a:r>
          </a:p>
          <a:p>
            <a:pPr algn="l"/>
            <a:r>
              <a:rPr lang="en-US">
                <a:solidFill>
                  <a:srgbClr val="FFFFFF"/>
                </a:solidFill>
              </a:rPr>
              <a:t>                                             Group Members:</a:t>
            </a:r>
            <a:endParaRPr lang="en-US"/>
          </a:p>
          <a:p>
            <a:pPr algn="l"/>
            <a:r>
              <a:rPr lang="en-US">
                <a:solidFill>
                  <a:srgbClr val="FFFFFF"/>
                </a:solidFill>
              </a:rPr>
              <a:t>                                 Sravani </a:t>
            </a:r>
            <a:r>
              <a:rPr lang="en-US" err="1">
                <a:solidFill>
                  <a:srgbClr val="FFFFFF"/>
                </a:solidFill>
              </a:rPr>
              <a:t>Mothukuri</a:t>
            </a:r>
            <a:r>
              <a:rPr lang="en-US">
                <a:solidFill>
                  <a:srgbClr val="FFFFFF"/>
                </a:solidFill>
              </a:rPr>
              <a:t> (2844911)</a:t>
            </a:r>
          </a:p>
          <a:p>
            <a:pPr algn="l"/>
            <a:r>
              <a:rPr lang="en-US">
                <a:solidFill>
                  <a:srgbClr val="FFFFFF"/>
                </a:solidFill>
              </a:rPr>
              <a:t>                                 Michael Hylton (2788154)</a:t>
            </a:r>
          </a:p>
          <a:p>
            <a:pPr algn="l"/>
            <a:r>
              <a:rPr lang="en-US">
                <a:solidFill>
                  <a:srgbClr val="FFFFFF"/>
                </a:solidFill>
              </a:rPr>
              <a:t>                                 Keerthi Gurram (2845652)</a:t>
            </a:r>
            <a:endParaRPr lang="en-US"/>
          </a:p>
          <a:p>
            <a:pPr indent="-228600" algn="l">
              <a:buFont typeface="Wingdings" panose="020B0604020202020204" pitchFamily="34" charset="0"/>
              <a:buChar char="Ø"/>
            </a:pPr>
            <a:endParaRPr lang="en-US">
              <a:solidFill>
                <a:srgbClr val="FFFFFF"/>
              </a:solidFill>
            </a:endParaRPr>
          </a:p>
        </p:txBody>
      </p:sp>
      <p:sp>
        <p:nvSpPr>
          <p:cNvPr id="6" name="Title 5">
            <a:extLst>
              <a:ext uri="{FF2B5EF4-FFF2-40B4-BE49-F238E27FC236}">
                <a16:creationId xmlns:a16="http://schemas.microsoft.com/office/drawing/2014/main" id="{C70123E0-7343-D592-4B70-259AB1CAA8CB}"/>
              </a:ext>
            </a:extLst>
          </p:cNvPr>
          <p:cNvSpPr>
            <a:spLocks noGrp="1"/>
          </p:cNvSpPr>
          <p:nvPr>
            <p:ph type="ctrTitle"/>
          </p:nvPr>
        </p:nvSpPr>
        <p:spPr>
          <a:xfrm>
            <a:off x="1524000" y="1122363"/>
            <a:ext cx="9144000" cy="1615303"/>
          </a:xfrm>
        </p:spPr>
        <p:txBody>
          <a:bodyPr/>
          <a:lstStyle/>
          <a:p>
            <a:r>
              <a:rPr lang="en-US" sz="4400">
                <a:solidFill>
                  <a:schemeClr val="bg1"/>
                </a:solidFill>
                <a:latin typeface="Calibri"/>
                <a:ea typeface="Calibri"/>
                <a:cs typeface="Calibri"/>
              </a:rPr>
              <a:t>Ultimate Tic Tac Toe: Enhancing Strategy and Critical Thinking</a:t>
            </a:r>
            <a:endParaRPr lang="en-US">
              <a:solidFill>
                <a:schemeClr val="bg1"/>
              </a:solidFill>
            </a:endParaRPr>
          </a:p>
        </p:txBody>
      </p:sp>
    </p:spTree>
    <p:extLst>
      <p:ext uri="{BB962C8B-B14F-4D97-AF65-F5344CB8AC3E}">
        <p14:creationId xmlns:p14="http://schemas.microsoft.com/office/powerpoint/2010/main" val="1789480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A1D8D-78F1-2426-CF26-B58EC8A82F41}"/>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85251114-DAD2-898D-03AE-8C5B0951FDF7}"/>
              </a:ext>
            </a:extLst>
          </p:cNvPr>
          <p:cNvSpPr>
            <a:spLocks noGrp="1"/>
          </p:cNvSpPr>
          <p:nvPr>
            <p:ph idx="1"/>
          </p:nvPr>
        </p:nvSpPr>
        <p:spPr/>
        <p:txBody>
          <a:bodyPr>
            <a:normAutofit/>
          </a:bodyPr>
          <a:lstStyle/>
          <a:p>
            <a:r>
              <a:rPr lang="en-US" sz="1400"/>
              <a:t>Comprehensive guide for building graphical user interfaces in Python</a:t>
            </a:r>
          </a:p>
          <a:p>
            <a:pPr marL="0" indent="0">
              <a:buNone/>
            </a:pPr>
            <a:r>
              <a:rPr lang="en-US" sz="1400"/>
              <a:t>        </a:t>
            </a:r>
            <a:r>
              <a:rPr lang="en-US" sz="1400">
                <a:hlinkClick r:id="rId2"/>
              </a:rPr>
              <a:t>https://docs.python.org/3/library/tk.html</a:t>
            </a:r>
            <a:endParaRPr lang="en-US" sz="1400"/>
          </a:p>
          <a:p>
            <a:r>
              <a:rPr lang="en-US" sz="1400"/>
              <a:t>Resources explaining the rules and strategies of Ultimate Tic-Tac-Toe.</a:t>
            </a:r>
          </a:p>
          <a:p>
            <a:pPr marL="0" indent="0">
              <a:buNone/>
            </a:pPr>
            <a:r>
              <a:rPr lang="en-US" sz="1400"/>
              <a:t>      </a:t>
            </a:r>
            <a:r>
              <a:rPr lang="en-US" sz="1400">
                <a:hlinkClick r:id="rId3"/>
              </a:rPr>
              <a:t>https://mathwithbaddrawings.com/ultimate-tic-tac-toe/</a:t>
            </a:r>
            <a:endParaRPr lang="en-US" sz="1400"/>
          </a:p>
          <a:p>
            <a:pPr marL="0" indent="0">
              <a:buNone/>
            </a:pPr>
            <a:endParaRPr lang="en-US" sz="1400"/>
          </a:p>
          <a:p>
            <a:endParaRPr lang="en-US" sz="1400"/>
          </a:p>
        </p:txBody>
      </p:sp>
    </p:spTree>
    <p:extLst>
      <p:ext uri="{BB962C8B-B14F-4D97-AF65-F5344CB8AC3E}">
        <p14:creationId xmlns:p14="http://schemas.microsoft.com/office/powerpoint/2010/main" val="1386802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590CF297-42FC-F314-364F-BB21275795DC}"/>
              </a:ext>
            </a:extLst>
          </p:cNvPr>
          <p:cNvSpPr>
            <a:spLocks noGrp="1"/>
          </p:cNvSpPr>
          <p:nvPr>
            <p:ph idx="1"/>
          </p:nvPr>
        </p:nvSpPr>
        <p:spPr>
          <a:xfrm>
            <a:off x="3050412" y="2979336"/>
            <a:ext cx="5709721" cy="2430864"/>
          </a:xfrm>
        </p:spPr>
        <p:txBody>
          <a:bodyPr anchor="t">
            <a:normAutofit/>
          </a:bodyPr>
          <a:lstStyle/>
          <a:p>
            <a:pPr marL="0" indent="0">
              <a:buNone/>
            </a:pPr>
            <a:r>
              <a:rPr lang="en-US" sz="7200" b="1">
                <a:solidFill>
                  <a:schemeClr val="tx2"/>
                </a:solidFill>
                <a:highlight>
                  <a:srgbClr val="808080"/>
                </a:highlight>
              </a:rPr>
              <a:t>Thank you</a:t>
            </a: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8670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3D3628-F65E-4035-F720-A3E74C0F77C3}"/>
              </a:ext>
            </a:extLst>
          </p:cNvPr>
          <p:cNvSpPr>
            <a:spLocks noGrp="1"/>
          </p:cNvSpPr>
          <p:nvPr>
            <p:ph type="title"/>
          </p:nvPr>
        </p:nvSpPr>
        <p:spPr>
          <a:xfrm>
            <a:off x="640080" y="329184"/>
            <a:ext cx="6894576" cy="1783080"/>
          </a:xfrm>
        </p:spPr>
        <p:txBody>
          <a:bodyPr anchor="b">
            <a:normAutofit/>
          </a:bodyPr>
          <a:lstStyle/>
          <a:p>
            <a:r>
              <a:rPr lang="en-US" sz="5400">
                <a:latin typeface="Calibri"/>
                <a:ea typeface="Calibri"/>
                <a:cs typeface="Calibri"/>
              </a:rPr>
              <a:t>What is Ultimate Tic Tac Toe?</a:t>
            </a:r>
            <a:endParaRPr lang="en-US" sz="5400"/>
          </a:p>
        </p:txBody>
      </p:sp>
      <p:sp>
        <p:nvSpPr>
          <p:cNvPr id="3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302393-3AC0-5E56-0608-736C50DF99FA}"/>
              </a:ext>
            </a:extLst>
          </p:cNvPr>
          <p:cNvSpPr>
            <a:spLocks noGrp="1"/>
          </p:cNvSpPr>
          <p:nvPr>
            <p:ph idx="1"/>
          </p:nvPr>
        </p:nvSpPr>
        <p:spPr>
          <a:xfrm>
            <a:off x="640080" y="2706624"/>
            <a:ext cx="6894576" cy="3483864"/>
          </a:xfrm>
        </p:spPr>
        <p:txBody>
          <a:bodyPr vert="horz" lIns="91440" tIns="45720" rIns="91440" bIns="45720" rtlCol="0">
            <a:normAutofit/>
          </a:bodyPr>
          <a:lstStyle/>
          <a:p>
            <a:r>
              <a:rPr lang="en-US" sz="2200">
                <a:ea typeface="+mn-lt"/>
                <a:cs typeface="+mn-lt"/>
              </a:rPr>
              <a:t>A strategic evolution of the classic Tic Tac Toe game.</a:t>
            </a:r>
            <a:endParaRPr lang="en-US" sz="2200"/>
          </a:p>
          <a:p>
            <a:r>
              <a:rPr lang="en-US" sz="2200">
                <a:ea typeface="+mn-lt"/>
                <a:cs typeface="+mn-lt"/>
              </a:rPr>
              <a:t>Features a 3x3 grid of larger squares, each containing its own 3x3 grid of smaller squares.</a:t>
            </a:r>
            <a:endParaRPr lang="en-US" sz="2200"/>
          </a:p>
          <a:p>
            <a:r>
              <a:rPr lang="en-US" sz="2200">
                <a:ea typeface="+mn-lt"/>
                <a:cs typeface="+mn-lt"/>
              </a:rPr>
              <a:t>The position played in a smaller square dictates the opponent's playable larger square.</a:t>
            </a:r>
            <a:endParaRPr lang="en-US" sz="2200"/>
          </a:p>
          <a:p>
            <a:r>
              <a:rPr lang="en-US" sz="2200">
                <a:ea typeface="+mn-lt"/>
                <a:cs typeface="+mn-lt"/>
              </a:rPr>
              <a:t>Merges tactical precision with big-picture strategic planning.</a:t>
            </a:r>
            <a:endParaRPr lang="en-US" sz="2200"/>
          </a:p>
          <a:p>
            <a:pPr marL="0" indent="0">
              <a:buNone/>
            </a:pPr>
            <a:endParaRPr lang="en-US" sz="2200"/>
          </a:p>
        </p:txBody>
      </p:sp>
      <p:pic>
        <p:nvPicPr>
          <p:cNvPr id="23" name="Picture 22" descr="Tic Tac Toe Kostenloses Stock Bild - Public Domain Pictures">
            <a:extLst>
              <a:ext uri="{FF2B5EF4-FFF2-40B4-BE49-F238E27FC236}">
                <a16:creationId xmlns:a16="http://schemas.microsoft.com/office/drawing/2014/main" id="{AA509784-B1C8-F709-A36B-3EF57A2AABA2}"/>
              </a:ext>
            </a:extLst>
          </p:cNvPr>
          <p:cNvPicPr>
            <a:picLocks noChangeAspect="1"/>
          </p:cNvPicPr>
          <p:nvPr/>
        </p:nvPicPr>
        <p:blipFill>
          <a:blip r:embed="rId2"/>
          <a:stretch>
            <a:fillRect/>
          </a:stretch>
        </p:blipFill>
        <p:spPr>
          <a:xfrm>
            <a:off x="8155963" y="329183"/>
            <a:ext cx="3429969" cy="3429969"/>
          </a:xfrm>
          <a:prstGeom prst="rect">
            <a:avLst/>
          </a:prstGeom>
        </p:spPr>
      </p:pic>
      <p:pic>
        <p:nvPicPr>
          <p:cNvPr id="20" name="Picture 19" descr="A game of tic tac toe&#10;&#10;Description automatically generated">
            <a:extLst>
              <a:ext uri="{FF2B5EF4-FFF2-40B4-BE49-F238E27FC236}">
                <a16:creationId xmlns:a16="http://schemas.microsoft.com/office/drawing/2014/main" id="{0A576F7A-7ABE-CE41-297A-694DF3F021F0}"/>
              </a:ext>
            </a:extLst>
          </p:cNvPr>
          <p:cNvPicPr>
            <a:picLocks noChangeAspect="1"/>
          </p:cNvPicPr>
          <p:nvPr/>
        </p:nvPicPr>
        <p:blipFill>
          <a:blip r:embed="rId3">
            <a:extLst>
              <a:ext uri="{837473B0-CC2E-450A-ABE3-18F120FF3D39}">
                <a1611:picAttrSrcUrl xmlns:a1611="http://schemas.microsoft.com/office/drawing/2016/11/main" r:id="rId4"/>
              </a:ext>
            </a:extLst>
          </a:blip>
          <a:srcRect r="1158" b="-1"/>
          <a:stretch/>
        </p:blipFill>
        <p:spPr>
          <a:xfrm>
            <a:off x="8591499" y="4079193"/>
            <a:ext cx="2540609" cy="2176272"/>
          </a:xfrm>
          <a:prstGeom prst="rect">
            <a:avLst/>
          </a:prstGeom>
        </p:spPr>
      </p:pic>
    </p:spTree>
    <p:extLst>
      <p:ext uri="{BB962C8B-B14F-4D97-AF65-F5344CB8AC3E}">
        <p14:creationId xmlns:p14="http://schemas.microsoft.com/office/powerpoint/2010/main" val="1285222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EFFA17B-4570-4DBF-B52B-4DA2032C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D7E044B5-BE84-43DF-9B50-2E334209D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0092" y="0"/>
            <a:ext cx="4681908" cy="6858000"/>
          </a:xfrm>
          <a:custGeom>
            <a:avLst/>
            <a:gdLst>
              <a:gd name="connsiteX0" fmla="*/ 1798249 w 4681908"/>
              <a:gd name="connsiteY0" fmla="*/ 0 h 6858000"/>
              <a:gd name="connsiteX1" fmla="*/ 4681908 w 4681908"/>
              <a:gd name="connsiteY1" fmla="*/ 0 h 6858000"/>
              <a:gd name="connsiteX2" fmla="*/ 4681908 w 4681908"/>
              <a:gd name="connsiteY2" fmla="*/ 6858000 h 6858000"/>
              <a:gd name="connsiteX3" fmla="*/ 0 w 4681908"/>
              <a:gd name="connsiteY3" fmla="*/ 6858000 h 6858000"/>
              <a:gd name="connsiteX4" fmla="*/ 1539 w 4681908"/>
              <a:gd name="connsiteY4" fmla="*/ 6856393 h 6858000"/>
              <a:gd name="connsiteX5" fmla="*/ 15349 w 4681908"/>
              <a:gd name="connsiteY5" fmla="*/ 6833717 h 6858000"/>
              <a:gd name="connsiteX6" fmla="*/ 93540 w 4681908"/>
              <a:gd name="connsiteY6" fmla="*/ 6694002 h 6858000"/>
              <a:gd name="connsiteX7" fmla="*/ 124187 w 4681908"/>
              <a:gd name="connsiteY7" fmla="*/ 6533998 h 6858000"/>
              <a:gd name="connsiteX8" fmla="*/ 152268 w 4681908"/>
              <a:gd name="connsiteY8" fmla="*/ 6372437 h 6858000"/>
              <a:gd name="connsiteX9" fmla="*/ 199255 w 4681908"/>
              <a:gd name="connsiteY9" fmla="*/ 6256704 h 6858000"/>
              <a:gd name="connsiteX10" fmla="*/ 294725 w 4681908"/>
              <a:gd name="connsiteY10" fmla="*/ 6095161 h 6858000"/>
              <a:gd name="connsiteX11" fmla="*/ 545477 w 4681908"/>
              <a:gd name="connsiteY11" fmla="*/ 5642612 h 6858000"/>
              <a:gd name="connsiteX12" fmla="*/ 613646 w 4681908"/>
              <a:gd name="connsiteY12" fmla="*/ 5422246 h 6858000"/>
              <a:gd name="connsiteX13" fmla="*/ 652930 w 4681908"/>
              <a:gd name="connsiteY13" fmla="*/ 5061925 h 6858000"/>
              <a:gd name="connsiteX14" fmla="*/ 648134 w 4681908"/>
              <a:gd name="connsiteY14" fmla="*/ 4884700 h 6858000"/>
              <a:gd name="connsiteX15" fmla="*/ 655524 w 4681908"/>
              <a:gd name="connsiteY15" fmla="*/ 4561312 h 6858000"/>
              <a:gd name="connsiteX16" fmla="*/ 664940 w 4681908"/>
              <a:gd name="connsiteY16" fmla="*/ 4326216 h 6858000"/>
              <a:gd name="connsiteX17" fmla="*/ 698135 w 4681908"/>
              <a:gd name="connsiteY17" fmla="*/ 4131832 h 6858000"/>
              <a:gd name="connsiteX18" fmla="*/ 765400 w 4681908"/>
              <a:gd name="connsiteY18" fmla="*/ 3872858 h 6858000"/>
              <a:gd name="connsiteX19" fmla="*/ 799284 w 4681908"/>
              <a:gd name="connsiteY19" fmla="*/ 3744732 h 6858000"/>
              <a:gd name="connsiteX20" fmla="*/ 807627 w 4681908"/>
              <a:gd name="connsiteY20" fmla="*/ 3561990 h 6858000"/>
              <a:gd name="connsiteX21" fmla="*/ 816404 w 4681908"/>
              <a:gd name="connsiteY21" fmla="*/ 3558396 h 6858000"/>
              <a:gd name="connsiteX22" fmla="*/ 837267 w 4681908"/>
              <a:gd name="connsiteY22" fmla="*/ 3494675 h 6858000"/>
              <a:gd name="connsiteX23" fmla="*/ 869574 w 4681908"/>
              <a:gd name="connsiteY23" fmla="*/ 3241478 h 6858000"/>
              <a:gd name="connsiteX24" fmla="*/ 911473 w 4681908"/>
              <a:gd name="connsiteY24" fmla="*/ 3117781 h 6858000"/>
              <a:gd name="connsiteX25" fmla="*/ 932923 w 4681908"/>
              <a:gd name="connsiteY25" fmla="*/ 3078715 h 6858000"/>
              <a:gd name="connsiteX26" fmla="*/ 968445 w 4681908"/>
              <a:gd name="connsiteY26" fmla="*/ 3012958 h 6858000"/>
              <a:gd name="connsiteX27" fmla="*/ 1011340 w 4681908"/>
              <a:gd name="connsiteY27" fmla="*/ 2960757 h 6858000"/>
              <a:gd name="connsiteX28" fmla="*/ 1104578 w 4681908"/>
              <a:gd name="connsiteY28" fmla="*/ 2867961 h 6858000"/>
              <a:gd name="connsiteX29" fmla="*/ 1159252 w 4681908"/>
              <a:gd name="connsiteY29" fmla="*/ 2765291 h 6858000"/>
              <a:gd name="connsiteX30" fmla="*/ 1208779 w 4681908"/>
              <a:gd name="connsiteY30" fmla="*/ 2692681 h 6858000"/>
              <a:gd name="connsiteX31" fmla="*/ 1272110 w 4681908"/>
              <a:gd name="connsiteY31" fmla="*/ 2560718 h 6858000"/>
              <a:gd name="connsiteX32" fmla="*/ 1331138 w 4681908"/>
              <a:gd name="connsiteY32" fmla="*/ 2383805 h 6858000"/>
              <a:gd name="connsiteX33" fmla="*/ 1358622 w 4681908"/>
              <a:gd name="connsiteY33" fmla="*/ 2311485 h 6858000"/>
              <a:gd name="connsiteX34" fmla="*/ 1424084 w 4681908"/>
              <a:gd name="connsiteY34" fmla="*/ 2227529 h 6858000"/>
              <a:gd name="connsiteX35" fmla="*/ 1464279 w 4681908"/>
              <a:gd name="connsiteY35" fmla="*/ 2182389 h 6858000"/>
              <a:gd name="connsiteX36" fmla="*/ 1510638 w 4681908"/>
              <a:gd name="connsiteY36" fmla="*/ 2128292 h 6858000"/>
              <a:gd name="connsiteX37" fmla="*/ 1529893 w 4681908"/>
              <a:gd name="connsiteY37" fmla="*/ 2011609 h 6858000"/>
              <a:gd name="connsiteX38" fmla="*/ 1539225 w 4681908"/>
              <a:gd name="connsiteY38" fmla="*/ 1926204 h 6858000"/>
              <a:gd name="connsiteX39" fmla="*/ 1563554 w 4681908"/>
              <a:gd name="connsiteY39" fmla="*/ 1801454 h 6858000"/>
              <a:gd name="connsiteX40" fmla="*/ 1566638 w 4681908"/>
              <a:gd name="connsiteY40" fmla="*/ 1743950 h 6858000"/>
              <a:gd name="connsiteX41" fmla="*/ 1587121 w 4681908"/>
              <a:gd name="connsiteY41" fmla="*/ 1643314 h 6858000"/>
              <a:gd name="connsiteX42" fmla="*/ 1602170 w 4681908"/>
              <a:gd name="connsiteY42" fmla="*/ 1533847 h 6858000"/>
              <a:gd name="connsiteX43" fmla="*/ 1637966 w 4681908"/>
              <a:gd name="connsiteY43" fmla="*/ 1480393 h 6858000"/>
              <a:gd name="connsiteX44" fmla="*/ 1642359 w 4681908"/>
              <a:gd name="connsiteY44" fmla="*/ 1388013 h 6858000"/>
              <a:gd name="connsiteX45" fmla="*/ 1652762 w 4681908"/>
              <a:gd name="connsiteY45" fmla="*/ 1342661 h 6858000"/>
              <a:gd name="connsiteX46" fmla="*/ 1674754 w 4681908"/>
              <a:gd name="connsiteY46" fmla="*/ 1255098 h 6858000"/>
              <a:gd name="connsiteX47" fmla="*/ 1704878 w 4681908"/>
              <a:gd name="connsiteY47" fmla="*/ 1177596 h 6858000"/>
              <a:gd name="connsiteX48" fmla="*/ 1715570 w 4681908"/>
              <a:gd name="connsiteY48" fmla="*/ 1025163 h 6858000"/>
              <a:gd name="connsiteX49" fmla="*/ 1700083 w 4681908"/>
              <a:gd name="connsiteY49" fmla="*/ 975521 h 6858000"/>
              <a:gd name="connsiteX50" fmla="*/ 1708914 w 4681908"/>
              <a:gd name="connsiteY50" fmla="*/ 918418 h 6858000"/>
              <a:gd name="connsiteX51" fmla="*/ 1698651 w 4681908"/>
              <a:gd name="connsiteY51" fmla="*/ 863412 h 6858000"/>
              <a:gd name="connsiteX52" fmla="*/ 1720022 w 4681908"/>
              <a:gd name="connsiteY52" fmla="*/ 811469 h 6858000"/>
              <a:gd name="connsiteX53" fmla="*/ 1743498 w 4681908"/>
              <a:gd name="connsiteY53" fmla="*/ 738889 h 6858000"/>
              <a:gd name="connsiteX54" fmla="*/ 1742162 w 4681908"/>
              <a:gd name="connsiteY54" fmla="*/ 684770 h 6858000"/>
              <a:gd name="connsiteX55" fmla="*/ 1770672 w 4681908"/>
              <a:gd name="connsiteY55" fmla="*/ 536456 h 6858000"/>
              <a:gd name="connsiteX56" fmla="*/ 1733572 w 4681908"/>
              <a:gd name="connsiteY56" fmla="*/ 385471 h 6858000"/>
              <a:gd name="connsiteX57" fmla="*/ 1765855 w 4681908"/>
              <a:gd name="connsiteY57" fmla="*/ 85543 h 6858000"/>
              <a:gd name="connsiteX58" fmla="*/ 1794092 w 4681908"/>
              <a:gd name="connsiteY58" fmla="*/ 18241 h 6858000"/>
              <a:gd name="connsiteX59" fmla="*/ 1798106 w 4681908"/>
              <a:gd name="connsiteY59" fmla="*/ 3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681908" h="6858000">
                <a:moveTo>
                  <a:pt x="1798249" y="0"/>
                </a:moveTo>
                <a:lnTo>
                  <a:pt x="4681908" y="0"/>
                </a:lnTo>
                <a:lnTo>
                  <a:pt x="4681908" y="6858000"/>
                </a:lnTo>
                <a:lnTo>
                  <a:pt x="0" y="6858000"/>
                </a:lnTo>
                <a:lnTo>
                  <a:pt x="1539" y="6856393"/>
                </a:lnTo>
                <a:cubicBezTo>
                  <a:pt x="9461" y="6847207"/>
                  <a:pt x="14894" y="6839241"/>
                  <a:pt x="15349" y="6833717"/>
                </a:cubicBezTo>
                <a:cubicBezTo>
                  <a:pt x="-13609" y="6771109"/>
                  <a:pt x="96112" y="6770445"/>
                  <a:pt x="93540" y="6694002"/>
                </a:cubicBezTo>
                <a:cubicBezTo>
                  <a:pt x="101964" y="6598352"/>
                  <a:pt x="126642" y="6616020"/>
                  <a:pt x="124187" y="6533998"/>
                </a:cubicBezTo>
                <a:cubicBezTo>
                  <a:pt x="118551" y="6499074"/>
                  <a:pt x="175406" y="6472745"/>
                  <a:pt x="152268" y="6372437"/>
                </a:cubicBezTo>
                <a:cubicBezTo>
                  <a:pt x="179590" y="6364405"/>
                  <a:pt x="200403" y="6274611"/>
                  <a:pt x="199255" y="6256704"/>
                </a:cubicBezTo>
                <a:cubicBezTo>
                  <a:pt x="208468" y="6182230"/>
                  <a:pt x="277259" y="6172819"/>
                  <a:pt x="294725" y="6095161"/>
                </a:cubicBezTo>
                <a:cubicBezTo>
                  <a:pt x="297658" y="5985388"/>
                  <a:pt x="546656" y="5713550"/>
                  <a:pt x="545477" y="5642612"/>
                </a:cubicBezTo>
                <a:cubicBezTo>
                  <a:pt x="560431" y="5537311"/>
                  <a:pt x="612340" y="5496801"/>
                  <a:pt x="613646" y="5422246"/>
                </a:cubicBezTo>
                <a:cubicBezTo>
                  <a:pt x="621519" y="5240042"/>
                  <a:pt x="644816" y="5249831"/>
                  <a:pt x="652930" y="5061925"/>
                </a:cubicBezTo>
                <a:cubicBezTo>
                  <a:pt x="657570" y="4944789"/>
                  <a:pt x="643495" y="5001836"/>
                  <a:pt x="648134" y="4884700"/>
                </a:cubicBezTo>
                <a:lnTo>
                  <a:pt x="655524" y="4561312"/>
                </a:lnTo>
                <a:cubicBezTo>
                  <a:pt x="660875" y="4551841"/>
                  <a:pt x="662257" y="4340331"/>
                  <a:pt x="664940" y="4326216"/>
                </a:cubicBezTo>
                <a:cubicBezTo>
                  <a:pt x="684686" y="4269827"/>
                  <a:pt x="676409" y="4190482"/>
                  <a:pt x="698135" y="4131832"/>
                </a:cubicBezTo>
                <a:cubicBezTo>
                  <a:pt x="716127" y="4128386"/>
                  <a:pt x="749650" y="3857168"/>
                  <a:pt x="765400" y="3872858"/>
                </a:cubicBezTo>
                <a:cubicBezTo>
                  <a:pt x="759238" y="3830057"/>
                  <a:pt x="783354" y="3770374"/>
                  <a:pt x="799284" y="3744732"/>
                </a:cubicBezTo>
                <a:cubicBezTo>
                  <a:pt x="817682" y="3693457"/>
                  <a:pt x="795916" y="3600378"/>
                  <a:pt x="807627" y="3561990"/>
                </a:cubicBezTo>
                <a:cubicBezTo>
                  <a:pt x="810599" y="3561430"/>
                  <a:pt x="813557" y="3560220"/>
                  <a:pt x="816404" y="3558396"/>
                </a:cubicBezTo>
                <a:cubicBezTo>
                  <a:pt x="832943" y="3547807"/>
                  <a:pt x="842287" y="3519276"/>
                  <a:pt x="837267" y="3494675"/>
                </a:cubicBezTo>
                <a:cubicBezTo>
                  <a:pt x="829947" y="3390102"/>
                  <a:pt x="854503" y="3316294"/>
                  <a:pt x="869574" y="3241478"/>
                </a:cubicBezTo>
                <a:cubicBezTo>
                  <a:pt x="890300" y="3159407"/>
                  <a:pt x="911785" y="3238523"/>
                  <a:pt x="911473" y="3117781"/>
                </a:cubicBezTo>
                <a:cubicBezTo>
                  <a:pt x="927966" y="3116376"/>
                  <a:pt x="932546" y="3104275"/>
                  <a:pt x="932923" y="3078715"/>
                </a:cubicBezTo>
                <a:cubicBezTo>
                  <a:pt x="943973" y="3039527"/>
                  <a:pt x="976055" y="3065796"/>
                  <a:pt x="968445" y="3012958"/>
                </a:cubicBezTo>
                <a:lnTo>
                  <a:pt x="1011340" y="2960757"/>
                </a:lnTo>
                <a:cubicBezTo>
                  <a:pt x="1004876" y="2960646"/>
                  <a:pt x="1100323" y="2883936"/>
                  <a:pt x="1104578" y="2867961"/>
                </a:cubicBezTo>
                <a:lnTo>
                  <a:pt x="1159252" y="2765291"/>
                </a:lnTo>
                <a:cubicBezTo>
                  <a:pt x="1190891" y="2732947"/>
                  <a:pt x="1189970" y="2726776"/>
                  <a:pt x="1208779" y="2692681"/>
                </a:cubicBezTo>
                <a:cubicBezTo>
                  <a:pt x="1227589" y="2658585"/>
                  <a:pt x="1223379" y="2638914"/>
                  <a:pt x="1272110" y="2560718"/>
                </a:cubicBezTo>
                <a:cubicBezTo>
                  <a:pt x="1299758" y="2530054"/>
                  <a:pt x="1290409" y="2444798"/>
                  <a:pt x="1331138" y="2383805"/>
                </a:cubicBezTo>
                <a:cubicBezTo>
                  <a:pt x="1348500" y="2386705"/>
                  <a:pt x="1362194" y="2342095"/>
                  <a:pt x="1358622" y="2311485"/>
                </a:cubicBezTo>
                <a:lnTo>
                  <a:pt x="1424084" y="2227529"/>
                </a:lnTo>
                <a:cubicBezTo>
                  <a:pt x="1448202" y="2231105"/>
                  <a:pt x="1436030" y="2216793"/>
                  <a:pt x="1464279" y="2182389"/>
                </a:cubicBezTo>
                <a:cubicBezTo>
                  <a:pt x="1483624" y="2172809"/>
                  <a:pt x="1488022" y="2154559"/>
                  <a:pt x="1510638" y="2128292"/>
                </a:cubicBezTo>
                <a:cubicBezTo>
                  <a:pt x="1528858" y="2119330"/>
                  <a:pt x="1511922" y="2034304"/>
                  <a:pt x="1529893" y="2011609"/>
                </a:cubicBezTo>
                <a:cubicBezTo>
                  <a:pt x="1542617" y="1987756"/>
                  <a:pt x="1516840" y="1987045"/>
                  <a:pt x="1539225" y="1926204"/>
                </a:cubicBezTo>
                <a:cubicBezTo>
                  <a:pt x="1555410" y="1867659"/>
                  <a:pt x="1547958" y="1863996"/>
                  <a:pt x="1563554" y="1801454"/>
                </a:cubicBezTo>
                <a:cubicBezTo>
                  <a:pt x="1574626" y="1759297"/>
                  <a:pt x="1560184" y="1767049"/>
                  <a:pt x="1566638" y="1743950"/>
                </a:cubicBezTo>
                <a:cubicBezTo>
                  <a:pt x="1595856" y="1715471"/>
                  <a:pt x="1557786" y="1663533"/>
                  <a:pt x="1587121" y="1643314"/>
                </a:cubicBezTo>
                <a:lnTo>
                  <a:pt x="1602170" y="1533847"/>
                </a:lnTo>
                <a:lnTo>
                  <a:pt x="1637966" y="1480393"/>
                </a:lnTo>
                <a:cubicBezTo>
                  <a:pt x="1646856" y="1463577"/>
                  <a:pt x="1638987" y="1400444"/>
                  <a:pt x="1642359" y="1388013"/>
                </a:cubicBezTo>
                <a:cubicBezTo>
                  <a:pt x="1656584" y="1384759"/>
                  <a:pt x="1653549" y="1368952"/>
                  <a:pt x="1652762" y="1342661"/>
                </a:cubicBezTo>
                <a:cubicBezTo>
                  <a:pt x="1660631" y="1301207"/>
                  <a:pt x="1669675" y="1295552"/>
                  <a:pt x="1674754" y="1255098"/>
                </a:cubicBezTo>
                <a:cubicBezTo>
                  <a:pt x="1700138" y="1203692"/>
                  <a:pt x="1696660" y="1233246"/>
                  <a:pt x="1704878" y="1177596"/>
                </a:cubicBezTo>
                <a:cubicBezTo>
                  <a:pt x="1718586" y="1144523"/>
                  <a:pt x="1698499" y="1090500"/>
                  <a:pt x="1715570" y="1025163"/>
                </a:cubicBezTo>
                <a:cubicBezTo>
                  <a:pt x="1729180" y="984416"/>
                  <a:pt x="1691906" y="998408"/>
                  <a:pt x="1700083" y="975521"/>
                </a:cubicBezTo>
                <a:lnTo>
                  <a:pt x="1708914" y="918418"/>
                </a:lnTo>
                <a:lnTo>
                  <a:pt x="1698651" y="863412"/>
                </a:lnTo>
                <a:cubicBezTo>
                  <a:pt x="1696428" y="860295"/>
                  <a:pt x="1725108" y="812899"/>
                  <a:pt x="1720022" y="811469"/>
                </a:cubicBezTo>
                <a:lnTo>
                  <a:pt x="1743498" y="738889"/>
                </a:lnTo>
                <a:lnTo>
                  <a:pt x="1742162" y="684770"/>
                </a:lnTo>
                <a:lnTo>
                  <a:pt x="1770672" y="536456"/>
                </a:lnTo>
                <a:cubicBezTo>
                  <a:pt x="1794771" y="488535"/>
                  <a:pt x="1721652" y="475797"/>
                  <a:pt x="1733572" y="385471"/>
                </a:cubicBezTo>
                <a:cubicBezTo>
                  <a:pt x="1739248" y="310321"/>
                  <a:pt x="1755769" y="146747"/>
                  <a:pt x="1765855" y="85543"/>
                </a:cubicBezTo>
                <a:cubicBezTo>
                  <a:pt x="1750000" y="48730"/>
                  <a:pt x="1784943" y="49967"/>
                  <a:pt x="1794092" y="18241"/>
                </a:cubicBezTo>
                <a:cubicBezTo>
                  <a:pt x="1794781" y="11140"/>
                  <a:pt x="1796242" y="5450"/>
                  <a:pt x="1798106" y="32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7595326-AB08-623F-6781-47D41B6982EA}"/>
              </a:ext>
            </a:extLst>
          </p:cNvPr>
          <p:cNvSpPr>
            <a:spLocks noGrp="1"/>
          </p:cNvSpPr>
          <p:nvPr>
            <p:ph type="title"/>
          </p:nvPr>
        </p:nvSpPr>
        <p:spPr>
          <a:xfrm>
            <a:off x="1137034" y="609598"/>
            <a:ext cx="6765020" cy="1330841"/>
          </a:xfrm>
        </p:spPr>
        <p:txBody>
          <a:bodyPr>
            <a:normAutofit/>
          </a:bodyPr>
          <a:lstStyle/>
          <a:p>
            <a:r>
              <a:rPr lang="en-US">
                <a:solidFill>
                  <a:schemeClr val="tx1">
                    <a:lumMod val="85000"/>
                    <a:lumOff val="15000"/>
                  </a:schemeClr>
                </a:solidFill>
                <a:latin typeface="Calibri"/>
                <a:ea typeface="Calibri"/>
                <a:cs typeface="Calibri"/>
              </a:rPr>
              <a:t>Why This Project?</a:t>
            </a:r>
            <a:endParaRPr lang="en-US">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49DC03F8-3CC8-791D-2B9E-C602427DFE32}"/>
              </a:ext>
            </a:extLst>
          </p:cNvPr>
          <p:cNvSpPr>
            <a:spLocks noGrp="1"/>
          </p:cNvSpPr>
          <p:nvPr>
            <p:ph idx="1"/>
          </p:nvPr>
        </p:nvSpPr>
        <p:spPr>
          <a:xfrm>
            <a:off x="1137035" y="2194102"/>
            <a:ext cx="6373057" cy="3921358"/>
          </a:xfrm>
        </p:spPr>
        <p:txBody>
          <a:bodyPr vert="horz" lIns="91440" tIns="45720" rIns="91440" bIns="45720" rtlCol="0">
            <a:normAutofit/>
          </a:bodyPr>
          <a:lstStyle/>
          <a:p>
            <a:r>
              <a:rPr lang="en-US" sz="2000">
                <a:solidFill>
                  <a:schemeClr val="tx1">
                    <a:lumMod val="85000"/>
                    <a:lumOff val="15000"/>
                  </a:schemeClr>
                </a:solidFill>
                <a:latin typeface="Calibri"/>
                <a:ea typeface="Calibri"/>
                <a:cs typeface="Calibri"/>
              </a:rPr>
              <a:t>Encourages critical thinking and strategic planning.</a:t>
            </a:r>
            <a:endParaRPr lang="en-US" sz="2000">
              <a:solidFill>
                <a:schemeClr val="tx1">
                  <a:lumMod val="85000"/>
                  <a:lumOff val="15000"/>
                </a:schemeClr>
              </a:solidFill>
            </a:endParaRPr>
          </a:p>
          <a:p>
            <a:r>
              <a:rPr lang="en-US" sz="2000">
                <a:solidFill>
                  <a:schemeClr val="tx1">
                    <a:lumMod val="85000"/>
                    <a:lumOff val="15000"/>
                  </a:schemeClr>
                </a:solidFill>
                <a:latin typeface="Calibri"/>
                <a:ea typeface="Calibri"/>
                <a:cs typeface="Calibri"/>
              </a:rPr>
              <a:t>Aligns with personal and professional goals of solving complex challenges.</a:t>
            </a:r>
            <a:endParaRPr lang="en-US" sz="2000">
              <a:solidFill>
                <a:schemeClr val="tx1">
                  <a:lumMod val="85000"/>
                  <a:lumOff val="15000"/>
                </a:schemeClr>
              </a:solidFill>
            </a:endParaRPr>
          </a:p>
          <a:p>
            <a:r>
              <a:rPr lang="en-US" sz="2000">
                <a:solidFill>
                  <a:schemeClr val="tx1">
                    <a:lumMod val="85000"/>
                    <a:lumOff val="15000"/>
                  </a:schemeClr>
                </a:solidFill>
                <a:latin typeface="Calibri"/>
                <a:ea typeface="Calibri"/>
                <a:cs typeface="Calibri"/>
              </a:rPr>
              <a:t>Enhances creativity, logic, and programming skills.</a:t>
            </a:r>
            <a:endParaRPr lang="en-US" sz="2000">
              <a:solidFill>
                <a:schemeClr val="tx1">
                  <a:lumMod val="85000"/>
                  <a:lumOff val="15000"/>
                </a:schemeClr>
              </a:solidFill>
            </a:endParaRPr>
          </a:p>
          <a:p>
            <a:r>
              <a:rPr lang="en-US" sz="2000">
                <a:solidFill>
                  <a:schemeClr val="tx1">
                    <a:lumMod val="85000"/>
                    <a:lumOff val="15000"/>
                  </a:schemeClr>
                </a:solidFill>
                <a:latin typeface="Calibri"/>
                <a:ea typeface="Calibri"/>
                <a:cs typeface="Calibri"/>
              </a:rPr>
              <a:t>Offers a unique opportunity to merge fun with learning.</a:t>
            </a:r>
            <a:endParaRPr lang="en-US" sz="2000">
              <a:solidFill>
                <a:schemeClr val="tx1">
                  <a:lumMod val="85000"/>
                  <a:lumOff val="15000"/>
                </a:schemeClr>
              </a:solidFill>
            </a:endParaRPr>
          </a:p>
          <a:p>
            <a:endParaRPr lang="en-US" sz="2000">
              <a:solidFill>
                <a:schemeClr val="tx1">
                  <a:lumMod val="85000"/>
                  <a:lumOff val="15000"/>
                </a:schemeClr>
              </a:solidFill>
            </a:endParaRPr>
          </a:p>
        </p:txBody>
      </p:sp>
      <p:sp>
        <p:nvSpPr>
          <p:cNvPr id="30" name="Freeform: Shape 29">
            <a:extLst>
              <a:ext uri="{FF2B5EF4-FFF2-40B4-BE49-F238E27FC236}">
                <a16:creationId xmlns:a16="http://schemas.microsoft.com/office/drawing/2014/main" id="{A06EE196-46B1-4987-B8E2-2681AD6A9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2554" y="657573"/>
            <a:ext cx="3022685" cy="554285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528FF7DF-C6A1-4CA7-A0F0-A2532A17797C}"/>
              </a:ext>
            </a:extLst>
          </p:cNvPr>
          <p:cNvPicPr>
            <a:picLocks noChangeAspect="1"/>
          </p:cNvPicPr>
          <p:nvPr/>
        </p:nvPicPr>
        <p:blipFill>
          <a:blip r:embed="rId2"/>
          <a:srcRect l="16600" r="13842" b="-3"/>
          <a:stretch/>
        </p:blipFill>
        <p:spPr>
          <a:xfrm>
            <a:off x="8666329" y="819568"/>
            <a:ext cx="2699424" cy="2580818"/>
          </a:xfrm>
          <a:prstGeom prst="rect">
            <a:avLst/>
          </a:prstGeom>
        </p:spPr>
      </p:pic>
      <p:pic>
        <p:nvPicPr>
          <p:cNvPr id="4" name="Picture 3" descr="A diagram of different types of skills&#10;&#10;Description automatically generated">
            <a:extLst>
              <a:ext uri="{FF2B5EF4-FFF2-40B4-BE49-F238E27FC236}">
                <a16:creationId xmlns:a16="http://schemas.microsoft.com/office/drawing/2014/main" id="{440037A0-89EB-F5F3-258C-A41B51C760AD}"/>
              </a:ext>
            </a:extLst>
          </p:cNvPr>
          <p:cNvPicPr>
            <a:picLocks noChangeAspect="1"/>
          </p:cNvPicPr>
          <p:nvPr/>
        </p:nvPicPr>
        <p:blipFill>
          <a:blip r:embed="rId3">
            <a:extLst>
              <a:ext uri="{837473B0-CC2E-450A-ABE3-18F120FF3D39}">
                <a1611:picAttrSrcUrl xmlns:a1611="http://schemas.microsoft.com/office/drawing/2016/11/main" r:id="rId4"/>
              </a:ext>
            </a:extLst>
          </a:blip>
          <a:srcRect r="7" b="759"/>
          <a:stretch/>
        </p:blipFill>
        <p:spPr>
          <a:xfrm>
            <a:off x="8666329" y="3454115"/>
            <a:ext cx="2699424" cy="2592028"/>
          </a:xfrm>
          <a:prstGeom prst="rect">
            <a:avLst/>
          </a:prstGeom>
        </p:spPr>
      </p:pic>
      <p:sp>
        <p:nvSpPr>
          <p:cNvPr id="32" name="Rectangle 6">
            <a:extLst>
              <a:ext uri="{FF2B5EF4-FFF2-40B4-BE49-F238E27FC236}">
                <a16:creationId xmlns:a16="http://schemas.microsoft.com/office/drawing/2014/main" id="{C99D11B4-B61D-4ECC-AA3A-DE3A9B6926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0083" y="6115460"/>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410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5A9733-3A95-CA36-42DF-718891038229}"/>
              </a:ext>
            </a:extLst>
          </p:cNvPr>
          <p:cNvSpPr>
            <a:spLocks noGrp="1"/>
          </p:cNvSpPr>
          <p:nvPr>
            <p:ph type="title"/>
          </p:nvPr>
        </p:nvSpPr>
        <p:spPr>
          <a:xfrm>
            <a:off x="761803" y="350196"/>
            <a:ext cx="4646904" cy="1624520"/>
          </a:xfrm>
        </p:spPr>
        <p:txBody>
          <a:bodyPr anchor="ctr">
            <a:normAutofit/>
          </a:bodyPr>
          <a:lstStyle/>
          <a:p>
            <a:r>
              <a:rPr lang="en-US" sz="4000"/>
              <a:t>Design Approach</a:t>
            </a:r>
          </a:p>
        </p:txBody>
      </p:sp>
      <p:sp>
        <p:nvSpPr>
          <p:cNvPr id="3" name="Content Placeholder 2">
            <a:extLst>
              <a:ext uri="{FF2B5EF4-FFF2-40B4-BE49-F238E27FC236}">
                <a16:creationId xmlns:a16="http://schemas.microsoft.com/office/drawing/2014/main" id="{49D5AE51-569B-2682-D554-EE844A47DCCE}"/>
              </a:ext>
            </a:extLst>
          </p:cNvPr>
          <p:cNvSpPr>
            <a:spLocks noGrp="1"/>
          </p:cNvSpPr>
          <p:nvPr>
            <p:ph idx="1"/>
          </p:nvPr>
        </p:nvSpPr>
        <p:spPr>
          <a:xfrm>
            <a:off x="761802" y="2743200"/>
            <a:ext cx="4646905" cy="3613149"/>
          </a:xfrm>
        </p:spPr>
        <p:txBody>
          <a:bodyPr vert="horz" lIns="91440" tIns="45720" rIns="91440" bIns="45720" rtlCol="0" anchor="ctr">
            <a:normAutofit/>
          </a:bodyPr>
          <a:lstStyle/>
          <a:p>
            <a:endParaRPr lang="en-US" sz="2000"/>
          </a:p>
          <a:p>
            <a:r>
              <a:rPr lang="en-US" sz="2000"/>
              <a:t>Create a 3 by 3 Matrix of 3 by 3 Matrixes using </a:t>
            </a:r>
            <a:r>
              <a:rPr lang="en-US" sz="2000" err="1"/>
              <a:t>Numpy</a:t>
            </a:r>
            <a:r>
              <a:rPr lang="en-US" sz="2000"/>
              <a:t>. This will be the board.</a:t>
            </a:r>
          </a:p>
          <a:p>
            <a:r>
              <a:rPr lang="en-US" sz="2000"/>
              <a:t>Create a game loop that alternates between players. Allow each player to make a move and then alternate to the next player.</a:t>
            </a:r>
          </a:p>
          <a:p>
            <a:r>
              <a:rPr lang="en-US" sz="2000"/>
              <a:t>Check in between each players turn if they won any of the sub boards or won the game. </a:t>
            </a:r>
          </a:p>
        </p:txBody>
      </p:sp>
      <p:pic>
        <p:nvPicPr>
          <p:cNvPr id="4" name="Picture 3" descr="Ultimate tic-tac-toe - The Game Gal">
            <a:extLst>
              <a:ext uri="{FF2B5EF4-FFF2-40B4-BE49-F238E27FC236}">
                <a16:creationId xmlns:a16="http://schemas.microsoft.com/office/drawing/2014/main" id="{9EA0F5C3-3D28-264C-E6D2-9BC6CB8AFC37}"/>
              </a:ext>
            </a:extLst>
          </p:cNvPr>
          <p:cNvPicPr>
            <a:picLocks noChangeAspect="1"/>
          </p:cNvPicPr>
          <p:nvPr/>
        </p:nvPicPr>
        <p:blipFill>
          <a:blip r:embed="rId2"/>
          <a:srcRect l="5283" r="5729"/>
          <a:stretch/>
        </p:blipFill>
        <p:spPr>
          <a:xfrm>
            <a:off x="6096000" y="1"/>
            <a:ext cx="6102825" cy="6858000"/>
          </a:xfrm>
          <a:prstGeom prst="rect">
            <a:avLst/>
          </a:prstGeom>
        </p:spPr>
      </p:pic>
    </p:spTree>
    <p:extLst>
      <p:ext uri="{BB962C8B-B14F-4D97-AF65-F5344CB8AC3E}">
        <p14:creationId xmlns:p14="http://schemas.microsoft.com/office/powerpoint/2010/main" val="2547067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69793A-D9A6-DEB7-2197-F04E0046BE0D}"/>
              </a:ext>
            </a:extLst>
          </p:cNvPr>
          <p:cNvSpPr>
            <a:spLocks noGrp="1"/>
          </p:cNvSpPr>
          <p:nvPr>
            <p:ph type="title"/>
          </p:nvPr>
        </p:nvSpPr>
        <p:spPr>
          <a:xfrm>
            <a:off x="5894962" y="479493"/>
            <a:ext cx="5458838" cy="1325563"/>
          </a:xfrm>
        </p:spPr>
        <p:txBody>
          <a:bodyPr>
            <a:normAutofit/>
          </a:bodyPr>
          <a:lstStyle/>
          <a:p>
            <a:r>
              <a:rPr lang="en-US"/>
              <a:t>Technical Details</a:t>
            </a: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Ultimate tic-tac-toe - Wikipedia">
            <a:extLst>
              <a:ext uri="{FF2B5EF4-FFF2-40B4-BE49-F238E27FC236}">
                <a16:creationId xmlns:a16="http://schemas.microsoft.com/office/drawing/2014/main" id="{C686E6AB-B8F0-286D-1CDB-DB81E3DDC457}"/>
              </a:ext>
            </a:extLst>
          </p:cNvPr>
          <p:cNvPicPr>
            <a:picLocks noChangeAspect="1"/>
          </p:cNvPicPr>
          <p:nvPr/>
        </p:nvPicPr>
        <p:blipFill>
          <a:blip r:embed="rId2"/>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1F988941-0F78-3C47-8819-5DA07EB23942}"/>
              </a:ext>
            </a:extLst>
          </p:cNvPr>
          <p:cNvSpPr>
            <a:spLocks noGrp="1"/>
          </p:cNvSpPr>
          <p:nvPr>
            <p:ph idx="1"/>
          </p:nvPr>
        </p:nvSpPr>
        <p:spPr>
          <a:xfrm>
            <a:off x="5894962" y="1984443"/>
            <a:ext cx="5458838" cy="4192520"/>
          </a:xfrm>
        </p:spPr>
        <p:txBody>
          <a:bodyPr vert="horz" lIns="91440" tIns="45720" rIns="91440" bIns="45720" rtlCol="0" anchor="t">
            <a:normAutofit lnSpcReduction="10000"/>
          </a:bodyPr>
          <a:lstStyle/>
          <a:p>
            <a:r>
              <a:rPr lang="en-US"/>
              <a:t>Program different Rules of the game:</a:t>
            </a:r>
          </a:p>
          <a:p>
            <a:pPr lvl="1">
              <a:buFont typeface="Courier New,monospace" panose="020B0604020202020204" pitchFamily="34" charset="0"/>
              <a:buChar char="o"/>
            </a:pPr>
            <a:r>
              <a:rPr lang="en-US"/>
              <a:t>Forces a players move to be in the appropriate square, as shown by checking the main row and column</a:t>
            </a:r>
          </a:p>
          <a:p>
            <a:pPr lvl="1">
              <a:buFont typeface="Courier New,monospace" panose="020B0604020202020204" pitchFamily="34" charset="0"/>
              <a:buChar char="o"/>
            </a:pPr>
            <a:r>
              <a:rPr lang="en-US"/>
              <a:t>If the next move is in a square that has already been won, allow the player to choose any free space as their next move. This is done by un-setting nextBoard.</a:t>
            </a:r>
          </a:p>
          <a:p>
            <a:pPr lvl="1">
              <a:buFont typeface="Courier New,monospace" panose="020B0604020202020204" pitchFamily="34" charset="0"/>
              <a:buChar char="o"/>
            </a:pPr>
            <a:r>
              <a:rPr lang="en-US"/>
              <a:t>If a player gets a three in a row, make the square inaccessible. </a:t>
            </a:r>
          </a:p>
          <a:p>
            <a:pPr lvl="1">
              <a:buFont typeface="Courier New,monospace" panose="020B0604020202020204" pitchFamily="34" charset="0"/>
              <a:buChar char="o"/>
            </a:pPr>
            <a:endParaRPr lang="en-US"/>
          </a:p>
          <a:p>
            <a:pPr lvl="1">
              <a:buFont typeface="Courier New,monospace" panose="020B0604020202020204" pitchFamily="34" charset="0"/>
              <a:buChar char="o"/>
            </a:pPr>
            <a:endParaRPr lang="en-US"/>
          </a:p>
          <a:p>
            <a:pPr lvl="1">
              <a:buFont typeface="Courier New,monospace" panose="020B0604020202020204" pitchFamily="34" charset="0"/>
              <a:buChar char="o"/>
            </a:pPr>
            <a:endParaRPr lang="en-US"/>
          </a:p>
          <a:p>
            <a:endParaRPr lang="en-US"/>
          </a:p>
        </p:txBody>
      </p:sp>
    </p:spTree>
    <p:extLst>
      <p:ext uri="{BB962C8B-B14F-4D97-AF65-F5344CB8AC3E}">
        <p14:creationId xmlns:p14="http://schemas.microsoft.com/office/powerpoint/2010/main" val="3192010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8544BD-FB44-8A49-5FFD-FBCAA13EDDBC}"/>
              </a:ext>
            </a:extLst>
          </p:cNvPr>
          <p:cNvSpPr>
            <a:spLocks noGrp="1"/>
          </p:cNvSpPr>
          <p:nvPr>
            <p:ph type="title"/>
          </p:nvPr>
        </p:nvSpPr>
        <p:spPr>
          <a:xfrm>
            <a:off x="838201" y="365125"/>
            <a:ext cx="5251316" cy="1807305"/>
          </a:xfrm>
        </p:spPr>
        <p:txBody>
          <a:bodyPr>
            <a:normAutofit/>
          </a:bodyPr>
          <a:lstStyle/>
          <a:p>
            <a:r>
              <a:rPr lang="en-US"/>
              <a:t>GUI Overview</a:t>
            </a:r>
          </a:p>
        </p:txBody>
      </p:sp>
      <p:sp>
        <p:nvSpPr>
          <p:cNvPr id="3" name="Content Placeholder 2">
            <a:extLst>
              <a:ext uri="{FF2B5EF4-FFF2-40B4-BE49-F238E27FC236}">
                <a16:creationId xmlns:a16="http://schemas.microsoft.com/office/drawing/2014/main" id="{5309C256-5FCB-31B4-DBB9-099A75EC50AE}"/>
              </a:ext>
            </a:extLst>
          </p:cNvPr>
          <p:cNvSpPr>
            <a:spLocks noGrp="1"/>
          </p:cNvSpPr>
          <p:nvPr>
            <p:ph idx="1"/>
          </p:nvPr>
        </p:nvSpPr>
        <p:spPr>
          <a:xfrm>
            <a:off x="838200" y="2333297"/>
            <a:ext cx="4619621" cy="3843666"/>
          </a:xfrm>
        </p:spPr>
        <p:txBody>
          <a:bodyPr>
            <a:normAutofit/>
          </a:bodyPr>
          <a:lstStyle/>
          <a:p>
            <a:r>
              <a:rPr lang="en-US" sz="1700"/>
              <a:t>The GUI implementation for the "Ultimate Tic-Tac-Toe" game is developed using Python's </a:t>
            </a:r>
            <a:r>
              <a:rPr lang="en-US" sz="1700" err="1"/>
              <a:t>tkinter</a:t>
            </a:r>
            <a:r>
              <a:rPr lang="en-US" sz="1700"/>
              <a:t> library. It provides an interactive platform for playing the advanced version of Tic-Tac-Toe.</a:t>
            </a:r>
          </a:p>
          <a:p>
            <a:r>
              <a:rPr lang="en-US" sz="1700"/>
              <a:t>The interface consists of a 3x3 grid of mini-boards, each of which is itself a 3x3 grid of buttons. These buttons dynamically update with "X" or "O" based on the player's move and are disabled after a move is made to prevent re-selection.</a:t>
            </a:r>
          </a:p>
          <a:p>
            <a:r>
              <a:rPr lang="en-US" sz="1700"/>
              <a:t>The </a:t>
            </a:r>
            <a:r>
              <a:rPr lang="en-US" sz="1700" err="1"/>
              <a:t>GameGUI</a:t>
            </a:r>
            <a:r>
              <a:rPr lang="en-US" sz="1700"/>
              <a:t> class handles the creation and management of the GUI, integrating with the backend </a:t>
            </a:r>
            <a:r>
              <a:rPr lang="en-US" sz="1700" err="1"/>
              <a:t>UltTicTacToe</a:t>
            </a:r>
            <a:r>
              <a:rPr lang="en-US" sz="1700"/>
              <a:t> class for game logic.</a:t>
            </a:r>
          </a:p>
          <a:p>
            <a:endParaRPr lang="en-US" sz="1700"/>
          </a:p>
        </p:txBody>
      </p:sp>
      <p:pic>
        <p:nvPicPr>
          <p:cNvPr id="5" name="Picture 4" descr="A tic-tac-toe game with buttons&#10;&#10;Description automatically generated">
            <a:extLst>
              <a:ext uri="{FF2B5EF4-FFF2-40B4-BE49-F238E27FC236}">
                <a16:creationId xmlns:a16="http://schemas.microsoft.com/office/drawing/2014/main" id="{5683E567-B871-B267-BF72-C7D6CA06A303}"/>
              </a:ext>
            </a:extLst>
          </p:cNvPr>
          <p:cNvPicPr>
            <a:picLocks noChangeAspect="1"/>
          </p:cNvPicPr>
          <p:nvPr/>
        </p:nvPicPr>
        <p:blipFill>
          <a:blip r:embed="rId2">
            <a:extLst>
              <a:ext uri="{28A0092B-C50C-407E-A947-70E740481C1C}">
                <a14:useLocalDpi xmlns:a14="http://schemas.microsoft.com/office/drawing/2010/main" val="0"/>
              </a:ext>
            </a:extLst>
          </a:blip>
          <a:srcRect l="6668" r="638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562007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88B4BFA-9C66-6340-85C1-A96AD7E6319A}"/>
              </a:ext>
            </a:extLst>
          </p:cNvPr>
          <p:cNvSpPr>
            <a:spLocks noGrp="1"/>
          </p:cNvSpPr>
          <p:nvPr>
            <p:ph idx="1"/>
          </p:nvPr>
        </p:nvSpPr>
        <p:spPr>
          <a:xfrm>
            <a:off x="838200" y="1825625"/>
            <a:ext cx="5393361" cy="4351338"/>
          </a:xfrm>
        </p:spPr>
        <p:txBody>
          <a:bodyPr>
            <a:normAutofit/>
          </a:bodyPr>
          <a:lstStyle/>
          <a:p>
            <a:pPr marL="0" indent="0" algn="just">
              <a:buNone/>
            </a:pPr>
            <a:r>
              <a:rPr lang="en-US" sz="2200"/>
              <a:t>The board is created using nested frames, where each mini-board is a separate frame within the main board. Buttons are stored in a dictionary with their coordinates, enabling easy access and updates. The GUI is visually appealing and functional, with player feedback provided at each step through messages and visual updates. This design makes the game engaging and intuitive, with the potential for further enhancements, such as AI integration for single-player mode or customization options for themes and player names.</a:t>
            </a:r>
          </a:p>
        </p:txBody>
      </p:sp>
      <p:sp>
        <p:nvSpPr>
          <p:cNvPr id="16" name="Oval 15">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7" name="Picture 6" descr="A game with red white and blue buttons&#10;&#10;Description automatically generated">
            <a:extLst>
              <a:ext uri="{FF2B5EF4-FFF2-40B4-BE49-F238E27FC236}">
                <a16:creationId xmlns:a16="http://schemas.microsoft.com/office/drawing/2014/main" id="{6DFEF571-CC63-BB20-097D-1682465C00B9}"/>
              </a:ext>
            </a:extLst>
          </p:cNvPr>
          <p:cNvPicPr>
            <a:picLocks noChangeAspect="1"/>
          </p:cNvPicPr>
          <p:nvPr/>
        </p:nvPicPr>
        <p:blipFill>
          <a:blip r:embed="rId2">
            <a:extLst>
              <a:ext uri="{28A0092B-C50C-407E-A947-70E740481C1C}">
                <a14:useLocalDpi xmlns:a14="http://schemas.microsoft.com/office/drawing/2010/main" val="0"/>
              </a:ext>
            </a:extLst>
          </a:blip>
          <a:srcRect r="5" b="5"/>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0" name="Freeform: Shape 19">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2" name="Straight Connector 21">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590103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A5B38-54EB-D81B-C779-3F1288FEEADA}"/>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A Live Demo!</a:t>
            </a:r>
          </a:p>
        </p:txBody>
      </p:sp>
      <p:pic>
        <p:nvPicPr>
          <p:cNvPr id="5" name="Picture 4" descr="A screenshot of a computer screen&#10;&#10;Description automatically generated">
            <a:extLst>
              <a:ext uri="{FF2B5EF4-FFF2-40B4-BE49-F238E27FC236}">
                <a16:creationId xmlns:a16="http://schemas.microsoft.com/office/drawing/2014/main" id="{74EC9332-87B7-7AB3-9DCD-6C5AA3D572C1}"/>
              </a:ext>
            </a:extLst>
          </p:cNvPr>
          <p:cNvPicPr>
            <a:picLocks noChangeAspect="1"/>
          </p:cNvPicPr>
          <p:nvPr/>
        </p:nvPicPr>
        <p:blipFill>
          <a:blip r:embed="rId2"/>
          <a:stretch>
            <a:fillRect/>
          </a:stretch>
        </p:blipFill>
        <p:spPr>
          <a:xfrm>
            <a:off x="6454934" y="2224968"/>
            <a:ext cx="3876817" cy="3986752"/>
          </a:xfrm>
          <a:prstGeom prst="rect">
            <a:avLst/>
          </a:prstGeom>
        </p:spPr>
      </p:pic>
      <p:pic>
        <p:nvPicPr>
          <p:cNvPr id="4" name="Content Placeholder 3" descr="A screenshot of a computer&#10;&#10;Description automatically generated">
            <a:extLst>
              <a:ext uri="{FF2B5EF4-FFF2-40B4-BE49-F238E27FC236}">
                <a16:creationId xmlns:a16="http://schemas.microsoft.com/office/drawing/2014/main" id="{B4F23E4E-0BD4-57A0-EBCF-8F1FA5B704B2}"/>
              </a:ext>
            </a:extLst>
          </p:cNvPr>
          <p:cNvPicPr>
            <a:picLocks noGrp="1" noChangeAspect="1"/>
          </p:cNvPicPr>
          <p:nvPr>
            <p:ph idx="1"/>
          </p:nvPr>
        </p:nvPicPr>
        <p:blipFill>
          <a:blip r:embed="rId3"/>
          <a:srcRect t="195" r="1782" b="195"/>
          <a:stretch/>
        </p:blipFill>
        <p:spPr>
          <a:xfrm>
            <a:off x="1315965" y="2228701"/>
            <a:ext cx="3459073" cy="3997831"/>
          </a:xfrm>
          <a:prstGeom prst="rect">
            <a:avLst/>
          </a:prstGeom>
        </p:spPr>
      </p:pic>
    </p:spTree>
    <p:extLst>
      <p:ext uri="{BB962C8B-B14F-4D97-AF65-F5344CB8AC3E}">
        <p14:creationId xmlns:p14="http://schemas.microsoft.com/office/powerpoint/2010/main" val="3395192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112E-89CD-54A2-007E-783A29B769C3}"/>
              </a:ext>
            </a:extLst>
          </p:cNvPr>
          <p:cNvSpPr>
            <a:spLocks noGrp="1"/>
          </p:cNvSpPr>
          <p:nvPr>
            <p:ph type="title"/>
          </p:nvPr>
        </p:nvSpPr>
        <p:spPr>
          <a:xfrm>
            <a:off x="5868557" y="1138036"/>
            <a:ext cx="5444382" cy="1402470"/>
          </a:xfrm>
        </p:spPr>
        <p:txBody>
          <a:bodyPr anchor="t">
            <a:normAutofit/>
          </a:bodyPr>
          <a:lstStyle/>
          <a:p>
            <a:r>
              <a:rPr lang="en-US" sz="3200"/>
              <a:t>Conclusion</a:t>
            </a:r>
          </a:p>
        </p:txBody>
      </p:sp>
      <p:pic>
        <p:nvPicPr>
          <p:cNvPr id="13" name="Picture 12" descr="Top view of cubes connected with black lines">
            <a:extLst>
              <a:ext uri="{FF2B5EF4-FFF2-40B4-BE49-F238E27FC236}">
                <a16:creationId xmlns:a16="http://schemas.microsoft.com/office/drawing/2014/main" id="{8FED8447-B691-A2E6-9F02-CA57D05AC2DF}"/>
              </a:ext>
            </a:extLst>
          </p:cNvPr>
          <p:cNvPicPr>
            <a:picLocks noChangeAspect="1"/>
          </p:cNvPicPr>
          <p:nvPr/>
        </p:nvPicPr>
        <p:blipFill>
          <a:blip r:embed="rId2"/>
          <a:srcRect l="26794" r="16872"/>
          <a:stretch/>
        </p:blipFill>
        <p:spPr>
          <a:xfrm>
            <a:off x="-1" y="10"/>
            <a:ext cx="5151179" cy="6857990"/>
          </a:xfrm>
          <a:prstGeom prst="rect">
            <a:avLst/>
          </a:prstGeom>
        </p:spPr>
      </p:pic>
      <p:cxnSp>
        <p:nvCxnSpPr>
          <p:cNvPr id="14" name="Straight Connector 13">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BDF658-BEB4-DDD4-74CD-BBE6DB7B8852}"/>
              </a:ext>
            </a:extLst>
          </p:cNvPr>
          <p:cNvSpPr>
            <a:spLocks noGrp="1"/>
          </p:cNvSpPr>
          <p:nvPr>
            <p:ph idx="1"/>
          </p:nvPr>
        </p:nvSpPr>
        <p:spPr>
          <a:xfrm>
            <a:off x="5868557" y="1767016"/>
            <a:ext cx="5444382" cy="4375367"/>
          </a:xfrm>
        </p:spPr>
        <p:txBody>
          <a:bodyPr>
            <a:normAutofit fontScale="92500"/>
          </a:bodyPr>
          <a:lstStyle/>
          <a:p>
            <a:pPr marL="0" indent="0">
              <a:buNone/>
            </a:pPr>
            <a:r>
              <a:rPr lang="en-US" sz="1600" b="1"/>
              <a:t>Project Summary:</a:t>
            </a:r>
            <a:endParaRPr lang="en-US" sz="1600"/>
          </a:p>
          <a:p>
            <a:pPr>
              <a:buFont typeface="Arial" panose="020B0604020202020204" pitchFamily="34" charset="0"/>
              <a:buChar char="•"/>
            </a:pPr>
            <a:r>
              <a:rPr lang="en-US" sz="1600"/>
              <a:t>Successfully combined Python programming and GUI design to create a playable and enjoyable game.</a:t>
            </a:r>
          </a:p>
          <a:p>
            <a:pPr>
              <a:buFont typeface="Arial" panose="020B0604020202020204" pitchFamily="34" charset="0"/>
              <a:buChar char="•"/>
            </a:pPr>
            <a:r>
              <a:rPr lang="en-US" sz="1600"/>
              <a:t>Implemented complex rules of Ultimate Tic-Tac-Toe while maintaining simplicity for the user.</a:t>
            </a:r>
          </a:p>
          <a:p>
            <a:pPr marL="0" indent="0">
              <a:buNone/>
            </a:pPr>
            <a:r>
              <a:rPr lang="en-US" sz="1600" b="1"/>
              <a:t>Learning Outcomes:</a:t>
            </a:r>
            <a:endParaRPr lang="en-US" sz="1600"/>
          </a:p>
          <a:p>
            <a:pPr>
              <a:buFont typeface="Arial" panose="020B0604020202020204" pitchFamily="34" charset="0"/>
              <a:buChar char="•"/>
            </a:pPr>
            <a:r>
              <a:rPr lang="en-US" sz="1600"/>
              <a:t>Enhanced understanding of Python’s capabilities, especially NumPy for data structures and </a:t>
            </a:r>
            <a:r>
              <a:rPr lang="en-US" sz="1600" err="1"/>
              <a:t>Tkinter</a:t>
            </a:r>
            <a:r>
              <a:rPr lang="en-US" sz="1600"/>
              <a:t> for GUI.</a:t>
            </a:r>
          </a:p>
          <a:p>
            <a:pPr>
              <a:buFont typeface="Arial" panose="020B0604020202020204" pitchFamily="34" charset="0"/>
              <a:buChar char="•"/>
            </a:pPr>
            <a:r>
              <a:rPr lang="en-US" sz="1600"/>
              <a:t>Improved problem-solving skills through tackling challenges like board state validation and interactive design.</a:t>
            </a:r>
          </a:p>
          <a:p>
            <a:pPr marL="0" indent="0">
              <a:buNone/>
            </a:pPr>
            <a:r>
              <a:rPr lang="en-US" sz="1600" b="1"/>
              <a:t>Real-World Relevance:</a:t>
            </a:r>
            <a:endParaRPr lang="en-US" sz="1600"/>
          </a:p>
          <a:p>
            <a:pPr>
              <a:buFont typeface="Arial" panose="020B0604020202020204" pitchFamily="34" charset="0"/>
              <a:buChar char="•"/>
            </a:pPr>
            <a:r>
              <a:rPr lang="en-US" sz="1600"/>
              <a:t>Demonstrated how software development can be applied to create engaging applications.</a:t>
            </a:r>
          </a:p>
          <a:p>
            <a:pPr>
              <a:buFont typeface="Arial" panose="020B0604020202020204" pitchFamily="34" charset="0"/>
              <a:buChar char="•"/>
            </a:pPr>
            <a:r>
              <a:rPr lang="en-US" sz="1600"/>
              <a:t>Showed how coding principles like modularity, error handling, and user interface design are integral to real-world projects</a:t>
            </a:r>
          </a:p>
          <a:p>
            <a:pPr marL="0" indent="0">
              <a:buNone/>
            </a:pPr>
            <a:endParaRPr lang="en-US" sz="1100"/>
          </a:p>
        </p:txBody>
      </p:sp>
    </p:spTree>
    <p:extLst>
      <p:ext uri="{BB962C8B-B14F-4D97-AF65-F5344CB8AC3E}">
        <p14:creationId xmlns:p14="http://schemas.microsoft.com/office/powerpoint/2010/main" val="503654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Ultimate Tic Tac Toe: Enhancing Strategy and Critical Thinking</vt:lpstr>
      <vt:lpstr>What is Ultimate Tic Tac Toe?</vt:lpstr>
      <vt:lpstr>Why This Project?</vt:lpstr>
      <vt:lpstr>Design Approach</vt:lpstr>
      <vt:lpstr>Technical Details</vt:lpstr>
      <vt:lpstr>GUI Overview</vt:lpstr>
      <vt:lpstr>PowerPoint Presentation</vt:lpstr>
      <vt:lpstr>A Live Demo!</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2024-12-06T23:54:10Z</dcterms:created>
  <dcterms:modified xsi:type="dcterms:W3CDTF">2024-12-10T16:16:13Z</dcterms:modified>
</cp:coreProperties>
</file>